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F616E572-88D5-4DDC-9827-7117D2350169}">
          <p14:sldIdLst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3399FF"/>
    <a:srgbClr val="00FF00"/>
    <a:srgbClr val="00CCFF"/>
    <a:srgbClr val="33CCFF"/>
    <a:srgbClr val="66FF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BF6E22-5FA1-417A-899B-646E3B1ADA92}" v="5" dt="2019-10-31T04:58:05.312"/>
    <p1510:client id="{9DD12086-8C98-43F8-BEEB-FFBF62C57924}" v="19" dt="2019-11-07T02:07:16.237"/>
    <p1510:client id="{C85B2199-5833-4165-8719-4FC193E67CB0}" v="45" dt="2019-10-31T05:12:25.8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>
      <p:cViewPr varScale="1">
        <p:scale>
          <a:sx n="107" d="100"/>
          <a:sy n="107" d="100"/>
        </p:scale>
        <p:origin x="176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20" tIns="45709" rIns="91420" bIns="4570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6967"/>
          </a:xfrm>
          <a:prstGeom prst="rect">
            <a:avLst/>
          </a:prstGeom>
        </p:spPr>
        <p:txBody>
          <a:bodyPr vert="horz" lIns="91420" tIns="45709" rIns="91420" bIns="45709" rtlCol="0"/>
          <a:lstStyle>
            <a:lvl1pPr algn="r">
              <a:defRPr sz="1200"/>
            </a:lvl1pPr>
          </a:lstStyle>
          <a:p>
            <a:fld id="{8156B915-FF64-4DB7-B9EC-E675EF59B276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09" rIns="91420" bIns="4570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420" tIns="45709" rIns="91420" bIns="4570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8"/>
            <a:ext cx="2949787" cy="496967"/>
          </a:xfrm>
          <a:prstGeom prst="rect">
            <a:avLst/>
          </a:prstGeom>
        </p:spPr>
        <p:txBody>
          <a:bodyPr vert="horz" lIns="91420" tIns="45709" rIns="91420" bIns="4570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8"/>
            <a:ext cx="2949787" cy="496967"/>
          </a:xfrm>
          <a:prstGeom prst="rect">
            <a:avLst/>
          </a:prstGeom>
        </p:spPr>
        <p:txBody>
          <a:bodyPr vert="horz" lIns="91420" tIns="45709" rIns="91420" bIns="45709" rtlCol="0" anchor="b"/>
          <a:lstStyle>
            <a:lvl1pPr algn="r">
              <a:defRPr sz="1200"/>
            </a:lvl1pPr>
          </a:lstStyle>
          <a:p>
            <a:fld id="{8F101836-5B11-4427-A9C6-5896ACCDF0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623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01836-5B11-4427-A9C6-5896ACCDF01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0206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A8DD-5388-4DE6-8B2A-35816CA71F05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936E-ADB0-4ABC-8AAF-AB481EB7D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774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A8DD-5388-4DE6-8B2A-35816CA71F05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936E-ADB0-4ABC-8AAF-AB481EB7D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260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A8DD-5388-4DE6-8B2A-35816CA71F05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936E-ADB0-4ABC-8AAF-AB481EB7D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2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A8DD-5388-4DE6-8B2A-35816CA71F05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936E-ADB0-4ABC-8AAF-AB481EB7D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79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A8DD-5388-4DE6-8B2A-35816CA71F05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936E-ADB0-4ABC-8AAF-AB481EB7D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334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A8DD-5388-4DE6-8B2A-35816CA71F05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936E-ADB0-4ABC-8AAF-AB481EB7D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36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A8DD-5388-4DE6-8B2A-35816CA71F05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936E-ADB0-4ABC-8AAF-AB481EB7D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964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A8DD-5388-4DE6-8B2A-35816CA71F05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936E-ADB0-4ABC-8AAF-AB481EB7D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196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A8DD-5388-4DE6-8B2A-35816CA71F05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936E-ADB0-4ABC-8AAF-AB481EB7D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473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A8DD-5388-4DE6-8B2A-35816CA71F05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936E-ADB0-4ABC-8AAF-AB481EB7D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021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A8DD-5388-4DE6-8B2A-35816CA71F05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936E-ADB0-4ABC-8AAF-AB481EB7D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935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AA8DD-5388-4DE6-8B2A-35816CA71F05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4936E-ADB0-4ABC-8AAF-AB481EB7D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970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6" y="-27384"/>
            <a:ext cx="9164066" cy="6265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直角三角形 1"/>
          <p:cNvSpPr/>
          <p:nvPr/>
        </p:nvSpPr>
        <p:spPr>
          <a:xfrm>
            <a:off x="1" y="648072"/>
            <a:ext cx="5508103" cy="5589240"/>
          </a:xfrm>
          <a:prstGeom prst="rtTriangle">
            <a:avLst/>
          </a:prstGeom>
          <a:solidFill>
            <a:schemeClr val="bg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たぬき油性マジック" panose="02000600000000000000" pitchFamily="2" charset="-128"/>
              <a:ea typeface="たぬき油性マジック" panose="02000600000000000000" pitchFamily="2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28029" y="5046275"/>
            <a:ext cx="4615979" cy="83099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ja-JP" altLang="ja-JP" sz="1200" dirty="0">
                <a:solidFill>
                  <a:schemeClr val="accent6"/>
                </a:solidFill>
                <a:latin typeface="たぬき油性マジック" panose="02000600000000000000" pitchFamily="2" charset="-128"/>
                <a:ea typeface="たぬき油性マジック"/>
              </a:rPr>
              <a:t>本コースでは、「</a:t>
            </a:r>
            <a:r>
              <a:rPr lang="ja-JP" altLang="en-US" sz="1200" dirty="0">
                <a:solidFill>
                  <a:schemeClr val="accent6"/>
                </a:solidFill>
                <a:latin typeface="たぬき油性マジック" panose="02000600000000000000" pitchFamily="2" charset="-128"/>
                <a:ea typeface="たぬき油性マジック"/>
              </a:rPr>
              <a:t>ひきこもり」と「居場所</a:t>
            </a:r>
            <a:r>
              <a:rPr lang="ja-JP" altLang="ja-JP" sz="1200" dirty="0">
                <a:solidFill>
                  <a:schemeClr val="accent6"/>
                </a:solidFill>
                <a:latin typeface="たぬき油性マジック" panose="02000600000000000000" pitchFamily="2" charset="-128"/>
                <a:ea typeface="たぬき油性マジック"/>
              </a:rPr>
              <a:t>」を捉える</a:t>
            </a:r>
            <a:endParaRPr lang="en-US" altLang="ja-JP" sz="1200" dirty="0">
              <a:solidFill>
                <a:schemeClr val="accent6"/>
              </a:solidFill>
              <a:latin typeface="たぬき油性マジック" panose="02000600000000000000" pitchFamily="2" charset="-128"/>
              <a:ea typeface="たぬき油性マジック"/>
            </a:endParaRPr>
          </a:p>
          <a:p>
            <a:r>
              <a:rPr lang="ja-JP" altLang="ja-JP" sz="1200" dirty="0">
                <a:solidFill>
                  <a:schemeClr val="accent6"/>
                </a:solidFill>
                <a:latin typeface="たぬき油性マジック" panose="02000600000000000000" pitchFamily="2" charset="-128"/>
                <a:ea typeface="たぬき油性マジック"/>
              </a:rPr>
              <a:t>様々な視点を学び、</a:t>
            </a:r>
            <a:r>
              <a:rPr lang="ja-JP" altLang="en-US" sz="1200" dirty="0">
                <a:solidFill>
                  <a:schemeClr val="accent6"/>
                </a:solidFill>
                <a:latin typeface="たぬき油性マジック" panose="02000600000000000000" pitchFamily="2" charset="-128"/>
                <a:ea typeface="たぬき油性マジック"/>
              </a:rPr>
              <a:t>また</a:t>
            </a:r>
            <a:r>
              <a:rPr lang="ja-JP" altLang="ja-JP" sz="1200" dirty="0">
                <a:solidFill>
                  <a:schemeClr val="accent6"/>
                </a:solidFill>
                <a:latin typeface="たぬき油性マジック" panose="02000600000000000000" pitchFamily="2" charset="-128"/>
                <a:ea typeface="たぬき油性マジック"/>
              </a:rPr>
              <a:t>参加者同士で話し合</a:t>
            </a:r>
            <a:r>
              <a:rPr lang="ja-JP" altLang="en-US" sz="1200" dirty="0">
                <a:solidFill>
                  <a:schemeClr val="accent6"/>
                </a:solidFill>
                <a:latin typeface="たぬき油性マジック" panose="02000600000000000000" pitchFamily="2" charset="-128"/>
                <a:ea typeface="たぬき油性マジック"/>
              </a:rPr>
              <a:t>うことによって</a:t>
            </a:r>
            <a:r>
              <a:rPr lang="ja-JP" altLang="ja-JP" sz="1200" dirty="0">
                <a:solidFill>
                  <a:schemeClr val="accent6"/>
                </a:solidFill>
                <a:latin typeface="たぬき油性マジック" panose="02000600000000000000" pitchFamily="2" charset="-128"/>
                <a:ea typeface="たぬき油性マジック"/>
              </a:rPr>
              <a:t>、</a:t>
            </a:r>
            <a:endParaRPr lang="en-US" altLang="ja-JP" sz="1200" dirty="0">
              <a:solidFill>
                <a:schemeClr val="accent6"/>
              </a:solidFill>
              <a:latin typeface="たぬき油性マジック" panose="02000600000000000000" pitchFamily="2" charset="-128"/>
              <a:ea typeface="たぬき油性マジック"/>
            </a:endParaRPr>
          </a:p>
          <a:p>
            <a:r>
              <a:rPr lang="ja-JP" altLang="ja-JP" sz="1200" dirty="0">
                <a:solidFill>
                  <a:schemeClr val="accent6"/>
                </a:solidFill>
                <a:latin typeface="たぬき油性マジック" panose="02000600000000000000" pitchFamily="2" charset="-128"/>
                <a:ea typeface="たぬき油性マジック"/>
              </a:rPr>
              <a:t>「</a:t>
            </a:r>
            <a:r>
              <a:rPr lang="ja-JP" altLang="en-US" sz="1200" dirty="0">
                <a:solidFill>
                  <a:schemeClr val="accent6"/>
                </a:solidFill>
                <a:latin typeface="たぬき油性マジック" panose="02000600000000000000" pitchFamily="2" charset="-128"/>
                <a:ea typeface="たぬき油性マジック"/>
              </a:rPr>
              <a:t>ひきこもり」と「居場所</a:t>
            </a:r>
            <a:r>
              <a:rPr lang="ja-JP" altLang="ja-JP" sz="1200" dirty="0">
                <a:solidFill>
                  <a:schemeClr val="accent6"/>
                </a:solidFill>
                <a:latin typeface="たぬき油性マジック" panose="02000600000000000000" pitchFamily="2" charset="-128"/>
                <a:ea typeface="たぬき油性マジック"/>
              </a:rPr>
              <a:t>」について</a:t>
            </a:r>
            <a:r>
              <a:rPr lang="ja-JP" altLang="en-US" sz="1200" dirty="0">
                <a:solidFill>
                  <a:schemeClr val="accent6"/>
                </a:solidFill>
                <a:latin typeface="たぬき油性マジック" panose="02000600000000000000" pitchFamily="2" charset="-128"/>
                <a:ea typeface="たぬき油性マジック"/>
              </a:rPr>
              <a:t>理解を深めること、</a:t>
            </a:r>
            <a:endParaRPr lang="en-US" altLang="ja-JP" sz="1200" dirty="0">
              <a:solidFill>
                <a:schemeClr val="accent6"/>
              </a:solidFill>
              <a:latin typeface="たぬき油性マジック" panose="02000600000000000000" pitchFamily="2" charset="-128"/>
              <a:ea typeface="たぬき油性マジック"/>
            </a:endParaRPr>
          </a:p>
          <a:p>
            <a:r>
              <a:rPr lang="ja-JP" altLang="en-US" sz="1200" dirty="0">
                <a:solidFill>
                  <a:schemeClr val="accent6"/>
                </a:solidFill>
                <a:latin typeface="たぬき油性マジック" panose="02000600000000000000" pitchFamily="2" charset="-128"/>
                <a:ea typeface="たぬき油性マジック"/>
              </a:rPr>
              <a:t>そして</a:t>
            </a:r>
            <a:r>
              <a:rPr lang="ja-JP" altLang="ja-JP" sz="1200" dirty="0">
                <a:solidFill>
                  <a:schemeClr val="accent6"/>
                </a:solidFill>
                <a:latin typeface="たぬき油性マジック" panose="02000600000000000000" pitchFamily="2" charset="-128"/>
                <a:ea typeface="たぬき油性マジック"/>
              </a:rPr>
              <a:t>共に考えることを目的とします。</a:t>
            </a:r>
            <a:endParaRPr lang="en-US" altLang="ja-JP" sz="1200" dirty="0">
              <a:solidFill>
                <a:schemeClr val="accent6"/>
              </a:solidFill>
              <a:latin typeface="たぬき油性マジック" panose="02000600000000000000" pitchFamily="2" charset="-128"/>
              <a:ea typeface="たぬき油性マジック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308630" y="6365735"/>
            <a:ext cx="7389467" cy="4351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ja-JP" altLang="ja-JP" sz="1100">
                <a:solidFill>
                  <a:schemeClr val="tx1">
                    <a:lumMod val="65000"/>
                    <a:lumOff val="35000"/>
                  </a:schemeClr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東京大学大学院総合文化研究科・教養学部附属共生のための国際哲学研究センター（</a:t>
            </a:r>
            <a:r>
              <a:rPr lang="en-US" altLang="ja-JP" sz="1100">
                <a:solidFill>
                  <a:schemeClr val="tx1">
                    <a:lumMod val="65000"/>
                    <a:lumOff val="35000"/>
                  </a:schemeClr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UTCP</a:t>
            </a:r>
            <a:r>
              <a:rPr lang="ja-JP" altLang="ja-JP" sz="1100">
                <a:solidFill>
                  <a:schemeClr val="tx1">
                    <a:lumMod val="65000"/>
                    <a:lumOff val="35000"/>
                  </a:schemeClr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）</a:t>
            </a:r>
            <a:r>
              <a:rPr lang="en-US" altLang="ja-JP" sz="1100">
                <a:solidFill>
                  <a:schemeClr val="tx1">
                    <a:lumMod val="65000"/>
                    <a:lumOff val="35000"/>
                  </a:schemeClr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​</a:t>
            </a:r>
          </a:p>
          <a:p>
            <a:pPr fontAlgn="base"/>
            <a:r>
              <a:rPr lang="ja-JP" altLang="ja-JP" sz="1100">
                <a:solidFill>
                  <a:schemeClr val="tx1">
                    <a:lumMod val="65000"/>
                    <a:lumOff val="35000"/>
                  </a:schemeClr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上廣共生哲学寄付研究部門「障害と共生」プロジェクト</a:t>
            </a:r>
            <a:endParaRPr lang="en-US" altLang="ja-JP" sz="1100">
              <a:solidFill>
                <a:schemeClr val="tx1">
                  <a:lumMod val="65000"/>
                  <a:lumOff val="35000"/>
                </a:schemeClr>
              </a:solidFill>
              <a:latin typeface="たぬき油性マジック" panose="02000600000000000000" pitchFamily="2" charset="-128"/>
              <a:ea typeface="たぬき油性マジック" panose="02000600000000000000" pitchFamily="2" charset="-128"/>
            </a:endParaRPr>
          </a:p>
        </p:txBody>
      </p:sp>
      <p:pic>
        <p:nvPicPr>
          <p:cNvPr id="40" name="図 39">
            <a:extLst>
              <a:ext uri="{FF2B5EF4-FFF2-40B4-BE49-F238E27FC236}">
                <a16:creationId xmlns:a16="http://schemas.microsoft.com/office/drawing/2014/main" id="{8BF2F9AE-78C3-4D94-BFF1-27FE4509975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288298"/>
            <a:ext cx="539154" cy="525078"/>
          </a:xfrm>
          <a:prstGeom prst="rect">
            <a:avLst/>
          </a:prstGeom>
        </p:spPr>
      </p:pic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20812F83-C89C-488C-8632-C2B532447432}"/>
              </a:ext>
            </a:extLst>
          </p:cNvPr>
          <p:cNvSpPr/>
          <p:nvPr/>
        </p:nvSpPr>
        <p:spPr>
          <a:xfrm>
            <a:off x="-47564" y="6125334"/>
            <a:ext cx="803140" cy="1839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00">
                <a:solidFill>
                  <a:schemeClr val="tx1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イラスト・文字</a:t>
            </a:r>
            <a:endParaRPr kumimoji="1" lang="en-US" altLang="ja-JP" sz="500" dirty="0">
              <a:solidFill>
                <a:schemeClr val="tx1"/>
              </a:solidFill>
              <a:latin typeface="たぬき油性マジック" panose="02000600000000000000" pitchFamily="2" charset="-128"/>
              <a:ea typeface="たぬき油性マジック" panose="02000600000000000000" pitchFamily="2" charset="-128"/>
            </a:endParaRPr>
          </a:p>
          <a:p>
            <a:pPr algn="ctr"/>
            <a:r>
              <a:rPr lang="ja-JP" altLang="en-US" sz="500">
                <a:solidFill>
                  <a:schemeClr val="tx1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ひろのはこ</a:t>
            </a:r>
            <a:endParaRPr kumimoji="1" lang="ja-JP" altLang="en-US" sz="500">
              <a:solidFill>
                <a:schemeClr val="tx1"/>
              </a:solidFill>
              <a:latin typeface="たぬき油性マジック" panose="02000600000000000000" pitchFamily="2" charset="-128"/>
              <a:ea typeface="たぬき油性マジック" panose="02000600000000000000" pitchFamily="2" charset="-128"/>
            </a:endParaRPr>
          </a:p>
        </p:txBody>
      </p:sp>
      <p:pic>
        <p:nvPicPr>
          <p:cNvPr id="42" name="図 41" descr="テキスト が含まれている画像&#10;&#10;非常に高い精度で生成された説明">
            <a:extLst>
              <a:ext uri="{FF2B5EF4-FFF2-40B4-BE49-F238E27FC236}">
                <a16:creationId xmlns:a16="http://schemas.microsoft.com/office/drawing/2014/main" id="{BA300D9D-4D22-454A-9CD3-95FB6193444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568" y="6309320"/>
            <a:ext cx="622457" cy="491515"/>
          </a:xfrm>
          <a:prstGeom prst="rect">
            <a:avLst/>
          </a:prstGeom>
        </p:spPr>
      </p:pic>
      <p:sp>
        <p:nvSpPr>
          <p:cNvPr id="45" name="タイトル 1"/>
          <p:cNvSpPr txBox="1">
            <a:spLocks/>
          </p:cNvSpPr>
          <p:nvPr/>
        </p:nvSpPr>
        <p:spPr>
          <a:xfrm>
            <a:off x="4859650" y="4468761"/>
            <a:ext cx="4008487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600" b="1" dirty="0">
                <a:solidFill>
                  <a:schemeClr val="bg1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第</a:t>
            </a:r>
            <a:r>
              <a:rPr lang="en-US" altLang="ja-JP" sz="1600" b="1" dirty="0">
                <a:solidFill>
                  <a:schemeClr val="bg1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1</a:t>
            </a:r>
            <a:r>
              <a:rPr lang="ja-JP" altLang="en-US" sz="1600" b="1" dirty="0">
                <a:solidFill>
                  <a:schemeClr val="bg1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・</a:t>
            </a:r>
            <a:r>
              <a:rPr lang="en-US" altLang="ja-JP" sz="1600" b="1" dirty="0">
                <a:solidFill>
                  <a:schemeClr val="bg1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2</a:t>
            </a:r>
            <a:r>
              <a:rPr lang="ja-JP" altLang="en-US" sz="1600" b="1" dirty="0">
                <a:solidFill>
                  <a:schemeClr val="bg1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回</a:t>
            </a:r>
            <a:endParaRPr lang="en-US" altLang="ja-JP" sz="1600" b="1" dirty="0">
              <a:solidFill>
                <a:schemeClr val="bg1"/>
              </a:solidFill>
              <a:latin typeface="たぬき油性マジック" panose="02000600000000000000" pitchFamily="2" charset="-128"/>
              <a:ea typeface="たぬき油性マジック" panose="02000600000000000000" pitchFamily="2" charset="-128"/>
            </a:endParaRPr>
          </a:p>
          <a:p>
            <a:pPr algn="l"/>
            <a:r>
              <a:rPr lang="ja-JP" altLang="en-US" sz="1600" b="1" dirty="0">
                <a:solidFill>
                  <a:schemeClr val="bg1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時間：</a:t>
            </a:r>
            <a:r>
              <a:rPr lang="en-US" altLang="ja-JP" sz="1600" b="1" dirty="0">
                <a:solidFill>
                  <a:schemeClr val="bg1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13:00</a:t>
            </a:r>
            <a:r>
              <a:rPr lang="ja-JP" altLang="en-US" sz="1600" b="1" dirty="0">
                <a:solidFill>
                  <a:schemeClr val="bg1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～</a:t>
            </a:r>
            <a:r>
              <a:rPr lang="en-US" altLang="ja-JP" sz="1600" b="1" dirty="0">
                <a:solidFill>
                  <a:schemeClr val="bg1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17:00</a:t>
            </a:r>
            <a:endParaRPr lang="en-US" altLang="ja-JP" sz="1400" b="1" dirty="0">
              <a:solidFill>
                <a:schemeClr val="bg1"/>
              </a:solidFill>
              <a:latin typeface="たぬき油性マジック" panose="02000600000000000000" pitchFamily="2" charset="-128"/>
              <a:ea typeface="たぬき油性マジック" panose="02000600000000000000" pitchFamily="2" charset="-128"/>
            </a:endParaRPr>
          </a:p>
          <a:p>
            <a:pPr algn="l"/>
            <a:r>
              <a:rPr lang="ja-JP" altLang="en-US" sz="1600" b="1" dirty="0">
                <a:solidFill>
                  <a:schemeClr val="bg1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場所：東京大学駒場</a:t>
            </a:r>
            <a:r>
              <a:rPr lang="en-US" altLang="ja-JP" sz="1600" b="1" dirty="0">
                <a:solidFill>
                  <a:schemeClr val="bg1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I</a:t>
            </a:r>
            <a:r>
              <a:rPr lang="ja-JP" altLang="en-US" sz="1600" b="1" dirty="0">
                <a:solidFill>
                  <a:schemeClr val="bg1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キャンパス内</a:t>
            </a:r>
            <a:endParaRPr lang="en-US" altLang="ja-JP" sz="1600" b="1" dirty="0">
              <a:solidFill>
                <a:schemeClr val="bg1"/>
              </a:solidFill>
              <a:latin typeface="たぬき油性マジック" panose="02000600000000000000" pitchFamily="2" charset="-128"/>
              <a:ea typeface="たぬき油性マジック" panose="02000600000000000000" pitchFamily="2" charset="-128"/>
            </a:endParaRPr>
          </a:p>
          <a:p>
            <a:pPr algn="l"/>
            <a:endParaRPr lang="en-US" altLang="ja-JP" sz="1600" b="1" dirty="0">
              <a:solidFill>
                <a:schemeClr val="bg1"/>
              </a:solidFill>
              <a:latin typeface="たぬき油性マジック" panose="02000600000000000000" pitchFamily="2" charset="-128"/>
              <a:ea typeface="たぬき油性マジック" panose="02000600000000000000" pitchFamily="2" charset="-128"/>
            </a:endParaRPr>
          </a:p>
          <a:p>
            <a:pPr algn="l"/>
            <a:r>
              <a:rPr lang="ja-JP" altLang="en-US" sz="1600" b="1" dirty="0">
                <a:solidFill>
                  <a:schemeClr val="bg1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第</a:t>
            </a:r>
            <a:r>
              <a:rPr lang="en-US" altLang="ja-JP" sz="1600" b="1" dirty="0">
                <a:solidFill>
                  <a:schemeClr val="bg1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3</a:t>
            </a:r>
            <a:r>
              <a:rPr lang="ja-JP" altLang="en-US" sz="1600" b="1" dirty="0">
                <a:solidFill>
                  <a:schemeClr val="bg1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～</a:t>
            </a:r>
            <a:r>
              <a:rPr lang="en-US" altLang="ja-JP" sz="1600" b="1" dirty="0">
                <a:solidFill>
                  <a:schemeClr val="bg1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5</a:t>
            </a:r>
            <a:r>
              <a:rPr lang="ja-JP" altLang="en-US" sz="1600" b="1" dirty="0">
                <a:solidFill>
                  <a:schemeClr val="bg1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回</a:t>
            </a:r>
            <a:endParaRPr lang="en-US" altLang="ja-JP" sz="1600" b="1" dirty="0">
              <a:solidFill>
                <a:schemeClr val="bg1"/>
              </a:solidFill>
              <a:latin typeface="たぬき油性マジック" panose="02000600000000000000" pitchFamily="2" charset="-128"/>
              <a:ea typeface="たぬき油性マジック" panose="02000600000000000000" pitchFamily="2" charset="-128"/>
            </a:endParaRPr>
          </a:p>
          <a:p>
            <a:pPr algn="l"/>
            <a:r>
              <a:rPr lang="ja-JP" altLang="en-US" sz="1600" b="1" dirty="0">
                <a:solidFill>
                  <a:schemeClr val="bg1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時間：</a:t>
            </a:r>
            <a:r>
              <a:rPr lang="en-US" altLang="ja-JP" sz="1600" b="1" dirty="0">
                <a:solidFill>
                  <a:schemeClr val="bg1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13:00</a:t>
            </a:r>
            <a:r>
              <a:rPr lang="ja-JP" altLang="en-US" sz="1600" b="1" dirty="0">
                <a:solidFill>
                  <a:schemeClr val="bg1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～</a:t>
            </a:r>
            <a:r>
              <a:rPr lang="en-US" altLang="ja-JP" sz="1600" b="1" dirty="0">
                <a:solidFill>
                  <a:schemeClr val="bg1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15:00</a:t>
            </a:r>
          </a:p>
          <a:p>
            <a:pPr algn="l"/>
            <a:r>
              <a:rPr lang="ja-JP" altLang="en-US" sz="1600" b="1" dirty="0">
                <a:solidFill>
                  <a:schemeClr val="bg1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場所：</a:t>
            </a:r>
            <a:r>
              <a:rPr lang="en-US" altLang="ja-JP" sz="1600" b="1" dirty="0">
                <a:solidFill>
                  <a:schemeClr val="bg1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zoom</a:t>
            </a:r>
            <a:r>
              <a:rPr lang="ja-JP" altLang="en-US" sz="1600" b="1" dirty="0">
                <a:solidFill>
                  <a:schemeClr val="bg1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開催</a:t>
            </a:r>
          </a:p>
        </p:txBody>
      </p:sp>
      <p:sp>
        <p:nvSpPr>
          <p:cNvPr id="46" name="タイトル 1"/>
          <p:cNvSpPr txBox="1">
            <a:spLocks/>
          </p:cNvSpPr>
          <p:nvPr/>
        </p:nvSpPr>
        <p:spPr>
          <a:xfrm>
            <a:off x="4054719" y="314654"/>
            <a:ext cx="4045673" cy="810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ja-JP" altLang="en-US" sz="2200" b="1">
                <a:solidFill>
                  <a:schemeClr val="bg1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こまば当事者カレッジ</a:t>
            </a:r>
            <a:endParaRPr lang="en-US" altLang="ja-JP" sz="2200" b="1">
              <a:solidFill>
                <a:schemeClr val="bg1"/>
              </a:solidFill>
              <a:latin typeface="たぬき油性マジック" panose="02000600000000000000" pitchFamily="2" charset="-128"/>
              <a:ea typeface="たぬき油性マジック" panose="02000600000000000000" pitchFamily="2" charset="-128"/>
            </a:endParaRPr>
          </a:p>
          <a:p>
            <a:pPr algn="r"/>
            <a:r>
              <a:rPr lang="en-US" altLang="ja-JP" sz="2200" b="1">
                <a:solidFill>
                  <a:schemeClr val="bg1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2019</a:t>
            </a:r>
            <a:r>
              <a:rPr lang="ja-JP" altLang="en-US" sz="2200" b="1">
                <a:solidFill>
                  <a:schemeClr val="bg1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年度冬期コース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8223" y="1219986"/>
            <a:ext cx="9180512" cy="2265980"/>
          </a:xfrm>
          <a:prstGeom prst="roundRect">
            <a:avLst>
              <a:gd name="adj" fmla="val 637"/>
            </a:avLst>
          </a:prstGeom>
          <a:solidFill>
            <a:schemeClr val="bg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>
            <a:off x="2411760" y="1196752"/>
            <a:ext cx="5673361" cy="227754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base"/>
            <a:r>
              <a:rPr lang="ja-JP" altLang="ja-JP" sz="17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◆</a:t>
            </a:r>
            <a:r>
              <a:rPr lang="en-US" altLang="ja-JP" sz="17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 </a:t>
            </a:r>
            <a:r>
              <a:rPr lang="ja-JP" altLang="ja-JP" sz="17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レクチャー＆ワーク</a:t>
            </a:r>
            <a:r>
              <a:rPr lang="ja-JP" altLang="en-US" sz="17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日程</a:t>
            </a:r>
            <a:endParaRPr lang="en-US" altLang="ja-JP" sz="17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114300" dist="38100" dir="2700000" algn="tl">
                  <a:srgbClr val="000000">
                    <a:alpha val="43137"/>
                  </a:srgbClr>
                </a:outerShdw>
              </a:effectLst>
              <a:latin typeface="ＭＳ Ｐゴシック"/>
              <a:ea typeface="ＭＳ Ｐゴシック"/>
            </a:endParaRPr>
          </a:p>
          <a:p>
            <a:pPr fontAlgn="base"/>
            <a:endParaRPr lang="en-US" altLang="ja-JP" sz="17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1143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fontAlgn="base"/>
            <a:r>
              <a:rPr lang="en-US" altLang="ja-JP" sz="17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​</a:t>
            </a:r>
            <a:r>
              <a:rPr lang="en-US" altLang="ja-JP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12</a:t>
            </a:r>
            <a:r>
              <a:rPr lang="ja-JP" altLang="ja-JP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月</a:t>
            </a:r>
            <a:r>
              <a:rPr lang="en-US" altLang="ja-JP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28</a:t>
            </a:r>
            <a:r>
              <a:rPr lang="ja-JP" altLang="ja-JP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日</a:t>
            </a:r>
            <a:r>
              <a:rPr lang="en-US" altLang="ja-JP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(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土</a:t>
            </a:r>
            <a:r>
              <a:rPr lang="en-US" altLang="ja-JP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) 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講師：板東充彦さん（跡見学園女子大学）</a:t>
            </a: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114300" dist="38100" dir="2700000" algn="tl">
                  <a:srgbClr val="000000">
                    <a:alpha val="43137"/>
                  </a:srgbClr>
                </a:outerShdw>
              </a:effectLst>
              <a:latin typeface="ＭＳ Ｐゴシック"/>
              <a:ea typeface="ＭＳ Ｐゴシック"/>
            </a:endParaRPr>
          </a:p>
          <a:p>
            <a:pPr fontAlgn="base"/>
            <a:r>
              <a:rPr lang="en-US" altLang="ja-JP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2</a:t>
            </a:r>
            <a:r>
              <a:rPr lang="ja-JP" altLang="ja-JP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月</a:t>
            </a:r>
            <a:r>
              <a:rPr lang="en-US" altLang="ja-JP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11</a:t>
            </a:r>
            <a:r>
              <a:rPr lang="ja-JP" altLang="ja-JP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日</a:t>
            </a:r>
            <a:r>
              <a:rPr lang="en-US" altLang="ja-JP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(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火・祝</a:t>
            </a:r>
            <a:r>
              <a:rPr lang="en-US" altLang="ja-JP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)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 　園田　章さん（家庭教師の</a:t>
            </a:r>
            <a:r>
              <a:rPr lang="en-US" altLang="ja-JP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YURUMI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）</a:t>
            </a: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114300" dist="38100" dir="2700000" algn="tl">
                  <a:srgbClr val="000000">
                    <a:alpha val="43137"/>
                  </a:srgbClr>
                </a:outerShdw>
              </a:effectLst>
              <a:latin typeface="ＭＳ Ｐゴシック"/>
              <a:ea typeface="ＭＳ Ｐゴシック"/>
            </a:endParaRPr>
          </a:p>
          <a:p>
            <a:pPr fontAlgn="base"/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114300" dist="38100" dir="2700000" algn="tl">
                  <a:srgbClr val="000000">
                    <a:alpha val="43137"/>
                  </a:srgbClr>
                </a:outerShdw>
              </a:effectLst>
              <a:latin typeface="ＭＳ Ｐゴシック"/>
              <a:ea typeface="ＭＳ Ｐゴシック"/>
            </a:endParaRPr>
          </a:p>
          <a:p>
            <a:pPr fontAlgn="base"/>
            <a:r>
              <a:rPr lang="en-US" altLang="ja-JP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6</a:t>
            </a:r>
            <a:r>
              <a:rPr lang="ja-JP" altLang="ja-JP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月</a:t>
            </a:r>
            <a:r>
              <a:rPr lang="en-US" altLang="ja-JP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6</a:t>
            </a:r>
            <a:r>
              <a:rPr lang="ja-JP" altLang="ja-JP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日</a:t>
            </a:r>
            <a:r>
              <a:rPr lang="en-US" altLang="ja-JP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(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土</a:t>
            </a:r>
            <a:r>
              <a:rPr lang="en-US" altLang="ja-JP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) 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講師：東畑開人さん（十文字学園女子大学）</a:t>
            </a: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114300" dist="38100" dir="2700000" algn="tl">
                  <a:srgbClr val="000000">
                    <a:alpha val="43137"/>
                  </a:srgbClr>
                </a:outerShdw>
              </a:effectLst>
              <a:latin typeface="ＭＳ Ｐゴシック"/>
              <a:ea typeface="ＭＳ Ｐゴシック"/>
            </a:endParaRPr>
          </a:p>
          <a:p>
            <a:pPr fontAlgn="base"/>
            <a:r>
              <a:rPr lang="en-US" altLang="ja-JP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8</a:t>
            </a:r>
            <a:r>
              <a:rPr lang="ja-JP" altLang="ja-JP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月</a:t>
            </a:r>
            <a:r>
              <a:rPr lang="en-US" altLang="ja-JP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23</a:t>
            </a:r>
            <a:r>
              <a:rPr lang="ja-JP" altLang="ja-JP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日</a:t>
            </a:r>
            <a:r>
              <a:rPr lang="en-US" altLang="ja-JP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(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日</a:t>
            </a:r>
            <a:r>
              <a:rPr lang="en-US" altLang="ja-JP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) 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講師：ヨン・ロザリンさん（秋田大学）</a:t>
            </a: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114300" dist="38100" dir="2700000" algn="tl">
                  <a:srgbClr val="000000">
                    <a:alpha val="43137"/>
                  </a:srgbClr>
                </a:outerShdw>
              </a:effectLst>
              <a:latin typeface="ＭＳ Ｐゴシック"/>
              <a:ea typeface="ＭＳ Ｐゴシック"/>
            </a:endParaRPr>
          </a:p>
          <a:p>
            <a:pPr fontAlgn="base"/>
            <a:r>
              <a:rPr lang="en-US" altLang="ja-JP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9</a:t>
            </a:r>
            <a:r>
              <a:rPr lang="ja-JP" altLang="ja-JP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月</a:t>
            </a:r>
            <a:r>
              <a:rPr lang="en-US" altLang="ja-JP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27</a:t>
            </a:r>
            <a:r>
              <a:rPr lang="ja-JP" altLang="ja-JP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日</a:t>
            </a:r>
            <a:r>
              <a:rPr lang="en-US" altLang="ja-JP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(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日</a:t>
            </a:r>
            <a:r>
              <a:rPr lang="en-US" altLang="ja-JP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) </a:t>
            </a:r>
            <a:r>
              <a:rPr lang="ja-JP" altLang="ja-JP"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クロージングワークショップ</a:t>
            </a:r>
            <a:r>
              <a:rPr lang="en-US" altLang="ja-JP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143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</a:rPr>
              <a:t>​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8139300" y="44623"/>
            <a:ext cx="1015663" cy="632111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5400" b="1" dirty="0">
                <a:solidFill>
                  <a:schemeClr val="bg1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ひきこもりと居場所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28029" y="2826802"/>
            <a:ext cx="4204669" cy="193899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base"/>
            <a:r>
              <a:rPr lang="ja-JP" altLang="ja-JP" sz="1200" b="1" dirty="0"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◇参加</a:t>
            </a:r>
            <a:r>
              <a:rPr lang="ja-JP" altLang="en-US" sz="1200" b="1" dirty="0"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方法</a:t>
            </a:r>
            <a:endParaRPr lang="en-US" altLang="ja-JP" sz="1200" dirty="0">
              <a:latin typeface="たぬき油性マジック" panose="02000600000000000000" pitchFamily="2" charset="-128"/>
              <a:ea typeface="たぬき油性マジック" panose="02000600000000000000" pitchFamily="2" charset="-128"/>
            </a:endParaRPr>
          </a:p>
          <a:p>
            <a:pPr fontAlgn="base"/>
            <a:r>
              <a:rPr lang="ja-JP" altLang="ja-JP" sz="1200" dirty="0"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事前登録制です。</a:t>
            </a:r>
            <a:r>
              <a:rPr lang="en-US" altLang="ja-JP" sz="1200" dirty="0"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​</a:t>
            </a:r>
          </a:p>
          <a:p>
            <a:pPr fontAlgn="base"/>
            <a:r>
              <a:rPr lang="ja-JP" altLang="ja-JP" sz="1200" dirty="0"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一回ごとに参加者を募集します。</a:t>
            </a:r>
            <a:r>
              <a:rPr lang="en-US" altLang="ja-JP" sz="1200" dirty="0"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​</a:t>
            </a:r>
          </a:p>
          <a:p>
            <a:pPr fontAlgn="base"/>
            <a:r>
              <a:rPr lang="ja-JP" altLang="ja-JP" sz="1200" dirty="0"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各回の募集要項をご確認のうえ、</a:t>
            </a:r>
            <a:endParaRPr lang="en-US" altLang="ja-JP" sz="1200" dirty="0">
              <a:latin typeface="たぬき油性マジック" panose="02000600000000000000" pitchFamily="2" charset="-128"/>
              <a:ea typeface="たぬき油性マジック" panose="02000600000000000000" pitchFamily="2" charset="-128"/>
            </a:endParaRPr>
          </a:p>
          <a:p>
            <a:pPr fontAlgn="base"/>
            <a:r>
              <a:rPr lang="ja-JP" altLang="ja-JP" sz="1200" dirty="0"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参加登録を行ってください。</a:t>
            </a:r>
            <a:r>
              <a:rPr lang="en-US" altLang="ja-JP" sz="1200" dirty="0"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​</a:t>
            </a:r>
          </a:p>
          <a:p>
            <a:r>
              <a:rPr lang="ja-JP" altLang="ja-JP" sz="1200" dirty="0"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詳細はホームページをご覧ください。</a:t>
            </a:r>
            <a:endParaRPr lang="en-US" altLang="ja-JP" sz="1200" dirty="0">
              <a:latin typeface="たぬき油性マジック" panose="02000600000000000000" pitchFamily="2" charset="-128"/>
              <a:ea typeface="たぬき油性マジック" panose="02000600000000000000" pitchFamily="2" charset="-128"/>
            </a:endParaRPr>
          </a:p>
          <a:p>
            <a:r>
              <a:rPr lang="ja-JP" altLang="ja-JP" sz="1200" dirty="0"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募集開始時に募集要項が掲載されます。</a:t>
            </a:r>
          </a:p>
          <a:p>
            <a:endParaRPr lang="en-US" altLang="ja-JP" sz="1200" dirty="0">
              <a:latin typeface="たぬき油性マジック" panose="02000600000000000000" pitchFamily="2" charset="-128"/>
              <a:ea typeface="たぬき油性マジック" panose="02000600000000000000" pitchFamily="2" charset="-128"/>
            </a:endParaRPr>
          </a:p>
          <a:p>
            <a:r>
              <a:rPr lang="ja-JP" altLang="ja-JP" sz="1200" dirty="0"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東京大学</a:t>
            </a:r>
            <a:r>
              <a:rPr lang="en-US" altLang="ja-JP" sz="1200" dirty="0"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UTCP</a:t>
            </a:r>
            <a:r>
              <a:rPr lang="ja-JP" altLang="ja-JP" sz="1200" dirty="0"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　</a:t>
            </a:r>
            <a:r>
              <a:rPr lang="en-US" altLang="ja-JP" sz="1200" dirty="0"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https://utcp.c.u-tokyo.ac.jp/</a:t>
            </a:r>
            <a:endParaRPr lang="ja-JP" altLang="ja-JP" sz="1200" dirty="0">
              <a:latin typeface="たぬき油性マジック" panose="02000600000000000000" pitchFamily="2" charset="-128"/>
              <a:ea typeface="たぬき油性マジック" panose="02000600000000000000" pitchFamily="2" charset="-128"/>
            </a:endParaRPr>
          </a:p>
          <a:p>
            <a:pPr fontAlgn="base"/>
            <a:endParaRPr lang="en-US" altLang="ja-JP" sz="1200" dirty="0">
              <a:latin typeface="たぬき油性マジック" panose="02000600000000000000" pitchFamily="2" charset="-128"/>
              <a:ea typeface="たぬき油性マジック" panose="02000600000000000000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5051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alpha val="51000"/>
          </a:scheme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277</Words>
  <Application>Microsoft Macintosh PowerPoint</Application>
  <PresentationFormat>画面に合わせる (4:3)</PresentationFormat>
  <Paragraphs>36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たぬき油性マジック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UTCP</dc:creator>
  <cp:lastModifiedBy>鷲澤　舞木子</cp:lastModifiedBy>
  <cp:revision>68</cp:revision>
  <cp:lastPrinted>2019-10-31T04:38:34Z</cp:lastPrinted>
  <dcterms:created xsi:type="dcterms:W3CDTF">2019-04-09T05:03:06Z</dcterms:created>
  <dcterms:modified xsi:type="dcterms:W3CDTF">2020-09-17T07:26:40Z</dcterms:modified>
</cp:coreProperties>
</file>